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6b9ff3f_1_9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6b9ff3f_1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d7475ab6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d7475a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6bef816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6bef81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7475ab6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d7475a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6b9ff3f_1_10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6b9ff3f_1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1b003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1b00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66b9ff3f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66b9ff3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6dbac096_4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6dbac09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6dbac096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6dbac096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16dbac096_4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16dbac096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6b9ff3f_1_6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66b9ff3f_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16dbac096_4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16dbac096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16dbac096_4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16dbac096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16dbac096_4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16dbac096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6dbac096_4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6dbac096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16dbac096_4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16dbac096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16dbac096_4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16dbac096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16dbac096_4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16dbac096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16dbac096_4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16dbac096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6dbac096_4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6dbac096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16dbac096_4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16dbac096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6b9ff3f_1_1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6b9ff3f_1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16dbac096_4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16dbac096_4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16dbac096_4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16dbac096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16dbac096_4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16dbac096_4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16dbac096_4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16dbac096_4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16dbac096_4_2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16dbac096_4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6dbac096_4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6dbac096_4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16dbac096_4_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16dbac096_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16dbac096_4_2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16dbac096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7475ab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d7475a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c78780c2_0_1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c78780c2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c78780c2_0_1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c78780c2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c78780c2_0_1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c78780c2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d7475ab6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d7475a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d7475ab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d7475a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24</a:t>
            </a:r>
            <a:r>
              <a:rPr lang="en" sz="2000">
                <a:solidFill>
                  <a:srgbClr val="FFFFFF"/>
                </a:solidFill>
              </a:rPr>
              <a:t>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26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24</a:t>
            </a:r>
            <a:r>
              <a:rPr lang="en" sz="2000">
                <a:solidFill>
                  <a:srgbClr val="FFFFFF"/>
                </a:solidFill>
              </a:rPr>
              <a:t>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9" name="Google Shape;39;p8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26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3.png"/><Relationship Id="rId10" Type="http://schemas.openxmlformats.org/officeDocument/2006/relationships/image" Target="../media/image30.png"/><Relationship Id="rId9" Type="http://schemas.openxmlformats.org/officeDocument/2006/relationships/image" Target="../media/image31.png"/><Relationship Id="rId5" Type="http://schemas.openxmlformats.org/officeDocument/2006/relationships/image" Target="../media/image37.jp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7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7: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Neural Networks part 3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358750"/>
            <a:ext cx="3677776" cy="20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124875" y="107050"/>
            <a:ext cx="2993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 bit of history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200" y="976946"/>
            <a:ext cx="2143025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289425" y="39295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</a:rPr>
              <a:t>Widrow and Hoff, ~1960: Adaline/Madaline</a:t>
            </a:r>
            <a:endParaRPr i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450" y="824613"/>
            <a:ext cx="2798450" cy="31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124875" y="107050"/>
            <a:ext cx="2993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 bit of history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6" name="Google Shape;186;p25"/>
          <p:cNvSpPr txBox="1"/>
          <p:nvPr/>
        </p:nvSpPr>
        <p:spPr>
          <a:xfrm>
            <a:off x="1006075" y="4170650"/>
            <a:ext cx="761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</a:rPr>
              <a:t>Rumelhart et al. 1986: First time back-propagation became popular</a:t>
            </a:r>
            <a:endParaRPr i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5" y="905925"/>
            <a:ext cx="2802450" cy="28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184471"/>
            <a:ext cx="2802451" cy="393457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9" name="Google Shape;189;p25"/>
          <p:cNvCxnSpPr/>
          <p:nvPr/>
        </p:nvCxnSpPr>
        <p:spPr>
          <a:xfrm flipH="1">
            <a:off x="6748025" y="1244600"/>
            <a:ext cx="736500" cy="220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7422675" y="905950"/>
            <a:ext cx="1794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recognizable maths</a:t>
            </a:r>
            <a:endParaRPr/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Schmidhuber’s page on history of BP</a:t>
            </a:r>
            <a:endParaRPr sz="3600"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http://people.idsia.ch/~juergen/who-invented-backpropagation.html</a:t>
            </a:r>
            <a:endParaRPr/>
          </a:p>
        </p:txBody>
      </p:sp>
      <p:sp>
        <p:nvSpPr>
          <p:cNvPr id="199" name="Google Shape;199;p2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24" y="107050"/>
            <a:ext cx="5506677" cy="444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48675" y="107050"/>
            <a:ext cx="37311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 bit of history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</a:rPr>
              <a:t>[Hinton and Salakhutdinov 2006]</a:t>
            </a:r>
            <a:endParaRPr i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Reinvigorated research in Deep Learning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NOT NEURAL NETWORKS!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261800" y="174525"/>
            <a:ext cx="5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strong results</a:t>
            </a:r>
            <a:endParaRPr sz="2400"/>
          </a:p>
        </p:txBody>
      </p:sp>
      <p:sp>
        <p:nvSpPr>
          <p:cNvPr id="215" name="Google Shape;215;p28"/>
          <p:cNvSpPr txBox="1"/>
          <p:nvPr/>
        </p:nvSpPr>
        <p:spPr>
          <a:xfrm>
            <a:off x="426650" y="717550"/>
            <a:ext cx="8484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Context-Dependent Pre-trained Deep Neural Networks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for Large Vocabulary Speech Recognition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Dahl, Dong Yu, Li Deng, Alex Acero,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Imagenet classification with deep convolutional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neural networks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Krizhevsky, Ilya Sutskever, Geoffrey E Hinton, 2012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25" y="119600"/>
            <a:ext cx="2918600" cy="26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3005975"/>
            <a:ext cx="4774380" cy="1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3071363"/>
            <a:ext cx="3502123" cy="139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261800" y="174525"/>
            <a:ext cx="5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strong results</a:t>
            </a:r>
            <a:endParaRPr sz="2400"/>
          </a:p>
        </p:txBody>
      </p:sp>
      <p:sp>
        <p:nvSpPr>
          <p:cNvPr id="226" name="Google Shape;226;p29"/>
          <p:cNvSpPr txBox="1"/>
          <p:nvPr/>
        </p:nvSpPr>
        <p:spPr>
          <a:xfrm>
            <a:off x="426650" y="717550"/>
            <a:ext cx="8484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Imagenet classification with deep convolutional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neural networks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Krizhevsky, Ilya Sutskever, Geoffrey E Hinton, 2012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50" y="3005975"/>
            <a:ext cx="4774380" cy="1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350" y="3071362"/>
            <a:ext cx="3502123" cy="1395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3110100" y="1465950"/>
            <a:ext cx="4665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training and ReLU’s...</a:t>
            </a:r>
            <a:endParaRPr/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One time setup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activation functions, preprocessing, weight initialization, regularization, gradient checking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Training dynamics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</a:t>
            </a:r>
            <a:r>
              <a:rPr i="1" lang="en" sz="2400">
                <a:solidFill>
                  <a:schemeClr val="dk1"/>
                </a:solidFill>
              </a:rPr>
              <a:t>babysitting the learning process, </a:t>
            </a:r>
            <a:endParaRPr i="1"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parameter updates, hyperparameter optimization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Evaluation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	</a:t>
            </a:r>
            <a:r>
              <a:rPr i="1" lang="en" sz="2400"/>
              <a:t>model ensembles</a:t>
            </a:r>
            <a:endParaRPr i="1" sz="2400"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820675" y="496725"/>
            <a:ext cx="8025000" cy="3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Activation Functions</a:t>
            </a:r>
            <a:endParaRPr sz="4800"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959625"/>
            <a:ext cx="5799925" cy="33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Activation Functions</a:t>
            </a:r>
            <a:endParaRPr sz="3600"/>
          </a:p>
        </p:txBody>
      </p:sp>
      <p:sp>
        <p:nvSpPr>
          <p:cNvPr id="260" name="Google Shape;260;p33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185600" y="2739650"/>
            <a:ext cx="2964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tanh    </a:t>
            </a:r>
            <a:r>
              <a:rPr lang="en" sz="2400"/>
              <a:t>tanh(x)</a:t>
            </a:r>
            <a:endParaRPr sz="24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3" y="2255913"/>
            <a:ext cx="1650075" cy="10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ReLU    </a:t>
            </a:r>
            <a:r>
              <a:rPr lang="en" sz="2400"/>
              <a:t>max(0,x)</a:t>
            </a:r>
            <a:endParaRPr sz="2400"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Leaky ReLU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max(0.1x, x)</a:t>
            </a:r>
            <a:endParaRPr sz="2400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2"/>
            <a:ext cx="2168900" cy="13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Maxout</a:t>
            </a:r>
            <a:endParaRPr b="1" sz="2400"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100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035" y="3400563"/>
            <a:ext cx="2317626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5336925" y="29672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ELU</a:t>
            </a:r>
            <a:endParaRPr b="1" sz="24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2825" y="2935588"/>
            <a:ext cx="2168900" cy="41791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178575" y="119450"/>
            <a:ext cx="8136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Learning with CNNs</a:t>
            </a:r>
            <a:endParaRPr sz="2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3"/>
            <a:ext cx="695650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106525" y="786425"/>
            <a:ext cx="198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Train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25" y="786400"/>
            <a:ext cx="695650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493950" y="786425"/>
            <a:ext cx="198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If small dataset: fix all weights (treat CNN as fixed feature extractor), retrain only the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i.e. swap the Softmax layer at the end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608925" y="4019550"/>
            <a:ext cx="885000" cy="3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6"/>
          <p:cNvCxnSpPr>
            <a:endCxn id="82" idx="3"/>
          </p:cNvCxnSpPr>
          <p:nvPr/>
        </p:nvCxnSpPr>
        <p:spPr>
          <a:xfrm flipH="1">
            <a:off x="3493925" y="2651550"/>
            <a:ext cx="721200" cy="15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100" y="794366"/>
            <a:ext cx="695650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535725" y="760125"/>
            <a:ext cx="2395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If you have medium sized dataset, </a:t>
            </a:r>
            <a:r>
              <a:rPr b="1" lang="en"/>
              <a:t>“finetune”</a:t>
            </a:r>
            <a:r>
              <a:rPr lang="en"/>
              <a:t> instead: use the old weights as initialization, train the full network or only some of the higher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retrain bigger portion of the network, or even all of it.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650700" y="2651526"/>
            <a:ext cx="885000" cy="173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6"/>
          <p:cNvCxnSpPr>
            <a:endCxn id="86" idx="3"/>
          </p:cNvCxnSpPr>
          <p:nvPr/>
        </p:nvCxnSpPr>
        <p:spPr>
          <a:xfrm flipH="1">
            <a:off x="6535700" y="3050826"/>
            <a:ext cx="883200" cy="46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8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281" name="Google Shape;281;p34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Squashes numbers to range [0,1]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  <a:endParaRPr sz="2000"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8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292" name="Google Shape;292;p35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Squashes numbers to range [0,1]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 problems:</a:t>
            </a:r>
            <a:endParaRPr sz="2000"/>
          </a:p>
        </p:txBody>
      </p:sp>
      <p:sp>
        <p:nvSpPr>
          <p:cNvPr id="295" name="Google Shape;295;p35"/>
          <p:cNvSpPr txBox="1"/>
          <p:nvPr/>
        </p:nvSpPr>
        <p:spPr>
          <a:xfrm>
            <a:off x="4508625" y="2851850"/>
            <a:ext cx="4418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296" name="Google Shape;296;p3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sigmoid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gate</a:t>
            </a:r>
            <a:endParaRPr sz="1600"/>
          </a:p>
        </p:txBody>
      </p:sp>
      <p:cxnSp>
        <p:nvCxnSpPr>
          <p:cNvPr id="303" name="Google Shape;303;p36"/>
          <p:cNvCxnSpPr>
            <a:endCxn id="302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6"/>
          <p:cNvSpPr txBox="1"/>
          <p:nvPr/>
        </p:nvSpPr>
        <p:spPr>
          <a:xfrm>
            <a:off x="1092900" y="868550"/>
            <a:ext cx="473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cxnSp>
        <p:nvCxnSpPr>
          <p:cNvPr id="305" name="Google Shape;305;p36"/>
          <p:cNvCxnSpPr>
            <a:stCxn id="302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5" y="1023350"/>
            <a:ext cx="1666904" cy="2823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8" name="Google Shape;308;p36"/>
          <p:cNvCxnSpPr/>
          <p:nvPr/>
        </p:nvCxnSpPr>
        <p:spPr>
          <a:xfrm rot="10800000">
            <a:off x="4007295" y="1542527"/>
            <a:ext cx="16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6"/>
          <p:cNvCxnSpPr/>
          <p:nvPr/>
        </p:nvCxnSpPr>
        <p:spPr>
          <a:xfrm rot="10800000">
            <a:off x="273170" y="1542527"/>
            <a:ext cx="16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3" y="1642029"/>
            <a:ext cx="381225" cy="665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7" y="1179150"/>
            <a:ext cx="381200" cy="5747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3" y="1688170"/>
            <a:ext cx="1406123" cy="574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36"/>
          <p:cNvSpPr txBox="1"/>
          <p:nvPr/>
        </p:nvSpPr>
        <p:spPr>
          <a:xfrm>
            <a:off x="464475" y="2850675"/>
            <a:ext cx="81330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-10?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0?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10?</a:t>
            </a:r>
            <a:endParaRPr sz="2400"/>
          </a:p>
        </p:txBody>
      </p:sp>
      <p:sp>
        <p:nvSpPr>
          <p:cNvPr id="314" name="Google Shape;314;p3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8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322" name="Google Shape;322;p37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Squashes numbers to range [0,1]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 problems:</a:t>
            </a:r>
            <a:endParaRPr sz="2000"/>
          </a:p>
        </p:txBody>
      </p:sp>
      <p:sp>
        <p:nvSpPr>
          <p:cNvPr id="325" name="Google Shape;325;p37"/>
          <p:cNvSpPr txBox="1"/>
          <p:nvPr/>
        </p:nvSpPr>
        <p:spPr>
          <a:xfrm>
            <a:off x="4508625" y="2851850"/>
            <a:ext cx="4418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Sigmoid outputs are not zero-centered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11900" y="107775"/>
            <a:ext cx="83202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Consider what happens when the input to a neuron (x)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always positive:</a:t>
            </a:r>
            <a:endParaRPr sz="240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1529099"/>
            <a:ext cx="3126825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606900" y="3477950"/>
            <a:ext cx="6346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can we say about gradients with respect to  </a:t>
            </a:r>
            <a:r>
              <a:rPr b="1" lang="en" sz="2400"/>
              <a:t>w</a:t>
            </a:r>
            <a:r>
              <a:rPr lang="en" sz="2400"/>
              <a:t>?</a:t>
            </a:r>
            <a:endParaRPr sz="2400"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0" y="1298800"/>
            <a:ext cx="3349450" cy="1911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334975" y="113675"/>
            <a:ext cx="83202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Consider what happens when the input to a neuron is always positive...</a:t>
            </a:r>
            <a:endParaRPr sz="2400"/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488286"/>
            <a:ext cx="3126825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271600" y="3360175"/>
            <a:ext cx="6346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can we say about the gradients on </a:t>
            </a:r>
            <a:r>
              <a:rPr b="1" lang="en" sz="2400"/>
              <a:t>w</a:t>
            </a:r>
            <a:r>
              <a:rPr lang="en" sz="2400"/>
              <a:t>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Always all positive or all negative :(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(this is also why you want zero-mean data!)</a:t>
            </a:r>
            <a:endParaRPr sz="2400">
              <a:solidFill>
                <a:srgbClr val="FF00FF"/>
              </a:solidFill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>
            <a:off x="7193989" y="572400"/>
            <a:ext cx="0" cy="276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9"/>
          <p:cNvCxnSpPr/>
          <p:nvPr/>
        </p:nvCxnSpPr>
        <p:spPr>
          <a:xfrm rot="10800000">
            <a:off x="5821735" y="1956512"/>
            <a:ext cx="27444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9"/>
          <p:cNvSpPr/>
          <p:nvPr/>
        </p:nvSpPr>
        <p:spPr>
          <a:xfrm>
            <a:off x="7205103" y="585417"/>
            <a:ext cx="1360800" cy="135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5870963" y="1971955"/>
            <a:ext cx="1306800" cy="1359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7193989" y="1951016"/>
            <a:ext cx="1211700" cy="1111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39"/>
          <p:cNvSpPr txBox="1"/>
          <p:nvPr/>
        </p:nvSpPr>
        <p:spPr>
          <a:xfrm>
            <a:off x="7453275" y="3097050"/>
            <a:ext cx="14847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hypothetical optimal w vector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7605675" y="1863490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7338360" y="673682"/>
            <a:ext cx="1211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5934715" y="2077319"/>
            <a:ext cx="1211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354" name="Google Shape;354;p39"/>
          <p:cNvCxnSpPr/>
          <p:nvPr/>
        </p:nvCxnSpPr>
        <p:spPr>
          <a:xfrm>
            <a:off x="7371870" y="1817591"/>
            <a:ext cx="0" cy="5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9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9"/>
          <p:cNvCxnSpPr/>
          <p:nvPr/>
        </p:nvCxnSpPr>
        <p:spPr>
          <a:xfrm flipH="1">
            <a:off x="7927628" y="2285470"/>
            <a:ext cx="5700" cy="57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39"/>
          <p:cNvCxnSpPr/>
          <p:nvPr/>
        </p:nvCxnSpPr>
        <p:spPr>
          <a:xfrm flipH="1">
            <a:off x="8383579" y="2846925"/>
            <a:ext cx="166500" cy="23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8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367" name="Google Shape;367;p40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Squashes numbers to range [0,1]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 problems:</a:t>
            </a:r>
            <a:endParaRPr sz="2000"/>
          </a:p>
        </p:txBody>
      </p:sp>
      <p:sp>
        <p:nvSpPr>
          <p:cNvPr id="370" name="Google Shape;370;p40"/>
          <p:cNvSpPr txBox="1"/>
          <p:nvPr/>
        </p:nvSpPr>
        <p:spPr>
          <a:xfrm>
            <a:off x="4508625" y="2851850"/>
            <a:ext cx="4418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Sigmoid outputs are not zero-centered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exp() is a bit compute expensive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371" name="Google Shape;371;p4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1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378" name="Google Shape;378;p41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tanh(x)</a:t>
            </a:r>
            <a:endParaRPr b="1" sz="2400"/>
          </a:p>
        </p:txBody>
      </p:sp>
      <p:sp>
        <p:nvSpPr>
          <p:cNvPr id="379" name="Google Shape;379;p41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Squashes numbers to range [-1,1]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Char char="-"/>
            </a:pPr>
            <a:r>
              <a:rPr lang="en" sz="2000">
                <a:solidFill>
                  <a:srgbClr val="38761D"/>
                </a:solidFill>
              </a:rPr>
              <a:t>zero centered (nice)</a:t>
            </a:r>
            <a:endParaRPr sz="2000">
              <a:solidFill>
                <a:srgbClr val="38761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-"/>
            </a:pPr>
            <a:r>
              <a:rPr lang="en" sz="2000">
                <a:solidFill>
                  <a:srgbClr val="FF0000"/>
                </a:solidFill>
              </a:rPr>
              <a:t>still kills gradients when saturated :(</a:t>
            </a:r>
            <a:endParaRPr sz="2000"/>
          </a:p>
        </p:txBody>
      </p:sp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/>
        </p:nvSpPr>
        <p:spPr>
          <a:xfrm>
            <a:off x="6808100" y="4105375"/>
            <a:ext cx="2541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[LeCun et al., 1991]</a:t>
            </a:r>
            <a:endParaRPr/>
          </a:p>
        </p:txBody>
      </p:sp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389" name="Google Shape;389;p42"/>
          <p:cNvSpPr txBox="1"/>
          <p:nvPr/>
        </p:nvSpPr>
        <p:spPr>
          <a:xfrm>
            <a:off x="3920150" y="0"/>
            <a:ext cx="5260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Computes </a:t>
            </a:r>
            <a:r>
              <a:rPr b="1" lang="en" sz="2400"/>
              <a:t>f(x) = max(0,x)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 (in +region)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Very little computation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 (e.g. 6x)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 txBox="1"/>
          <p:nvPr/>
        </p:nvSpPr>
        <p:spPr>
          <a:xfrm>
            <a:off x="296625" y="3101375"/>
            <a:ext cx="3464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(Rectified Linear Unit)</a:t>
            </a:r>
            <a:endParaRPr sz="2400"/>
          </a:p>
        </p:txBody>
      </p:sp>
      <p:sp>
        <p:nvSpPr>
          <p:cNvPr id="392" name="Google Shape;392;p42"/>
          <p:cNvSpPr txBox="1"/>
          <p:nvPr/>
        </p:nvSpPr>
        <p:spPr>
          <a:xfrm>
            <a:off x="6503300" y="4035575"/>
            <a:ext cx="279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[Krizhevsky et al., 2012]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93" name="Google Shape;393;p4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400" name="Google Shape;400;p43"/>
          <p:cNvSpPr txBox="1"/>
          <p:nvPr/>
        </p:nvSpPr>
        <p:spPr>
          <a:xfrm>
            <a:off x="296625" y="3101375"/>
            <a:ext cx="3464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(Rectified Linear Unit)</a:t>
            </a:r>
            <a:endParaRPr sz="2400"/>
          </a:p>
        </p:txBody>
      </p:sp>
      <p:sp>
        <p:nvSpPr>
          <p:cNvPr id="401" name="Google Shape;401;p43"/>
          <p:cNvSpPr txBox="1"/>
          <p:nvPr/>
        </p:nvSpPr>
        <p:spPr>
          <a:xfrm>
            <a:off x="3920150" y="0"/>
            <a:ext cx="5260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Computes </a:t>
            </a:r>
            <a:r>
              <a:rPr b="1" lang="en" sz="2400"/>
              <a:t>f(x) = max(0,x)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 (in +region)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Very computationally efficient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 (e.g. 6x)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" sz="2400">
                <a:solidFill>
                  <a:srgbClr val="FF0000"/>
                </a:solidFill>
              </a:rPr>
              <a:t>Not zero-centered output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" sz="2400">
                <a:solidFill>
                  <a:srgbClr val="FF0000"/>
                </a:solidFill>
              </a:rPr>
              <a:t>An annoyance: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hint: what is the gradient when x &lt; 0?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52800" y="34875"/>
            <a:ext cx="75402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E.g. Caffe Model Zoo: Lots of pretrained ConvNets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https://github.com/BVLC/caffe/wiki/Model-Zoo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00" y="978357"/>
            <a:ext cx="1761093" cy="3485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03" y="978357"/>
            <a:ext cx="1239930" cy="34852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250" y="978350"/>
            <a:ext cx="1523000" cy="34236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375" y="933500"/>
            <a:ext cx="1462691" cy="3485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7"/>
          <p:cNvSpPr txBox="1"/>
          <p:nvPr/>
        </p:nvSpPr>
        <p:spPr>
          <a:xfrm>
            <a:off x="7635975" y="3974900"/>
            <a:ext cx="111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ReLU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gate</a:t>
            </a:r>
            <a:endParaRPr sz="1600"/>
          </a:p>
        </p:txBody>
      </p:sp>
      <p:cxnSp>
        <p:nvCxnSpPr>
          <p:cNvPr id="410" name="Google Shape;410;p44"/>
          <p:cNvCxnSpPr>
            <a:endCxn id="409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4"/>
          <p:cNvSpPr txBox="1"/>
          <p:nvPr/>
        </p:nvSpPr>
        <p:spPr>
          <a:xfrm>
            <a:off x="1092900" y="868550"/>
            <a:ext cx="473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cxnSp>
        <p:nvCxnSpPr>
          <p:cNvPr id="412" name="Google Shape;412;p44"/>
          <p:cNvCxnSpPr>
            <a:stCxn id="409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4"/>
          <p:cNvCxnSpPr/>
          <p:nvPr/>
        </p:nvCxnSpPr>
        <p:spPr>
          <a:xfrm rot="10800000">
            <a:off x="4007295" y="1542527"/>
            <a:ext cx="16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4"/>
          <p:cNvCxnSpPr/>
          <p:nvPr/>
        </p:nvCxnSpPr>
        <p:spPr>
          <a:xfrm rot="10800000">
            <a:off x="273170" y="1542527"/>
            <a:ext cx="16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5" name="Google Shape;4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3" y="1642029"/>
            <a:ext cx="381225" cy="665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7" y="1179150"/>
            <a:ext cx="381200" cy="5747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3" y="1688170"/>
            <a:ext cx="1406123" cy="574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44"/>
          <p:cNvSpPr txBox="1"/>
          <p:nvPr/>
        </p:nvSpPr>
        <p:spPr>
          <a:xfrm>
            <a:off x="464475" y="2850675"/>
            <a:ext cx="81330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-10?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0?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when x = 10?</a:t>
            </a:r>
            <a:endParaRPr sz="2400"/>
          </a:p>
        </p:txBody>
      </p:sp>
      <p:pic>
        <p:nvPicPr>
          <p:cNvPr id="419" name="Google Shape;4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8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8" cy="2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1309878" y="-228600"/>
            <a:ext cx="5694516" cy="4150656"/>
          </a:xfrm>
          <a:prstGeom prst="irregularSeal2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CLOUD</a:t>
            </a:r>
            <a:endParaRPr b="1" sz="2400"/>
          </a:p>
        </p:txBody>
      </p:sp>
      <p:cxnSp>
        <p:nvCxnSpPr>
          <p:cNvPr id="428" name="Google Shape;428;p45"/>
          <p:cNvCxnSpPr/>
          <p:nvPr/>
        </p:nvCxnSpPr>
        <p:spPr>
          <a:xfrm>
            <a:off x="3648550" y="-280650"/>
            <a:ext cx="0" cy="461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5"/>
          <p:cNvCxnSpPr/>
          <p:nvPr/>
        </p:nvCxnSpPr>
        <p:spPr>
          <a:xfrm>
            <a:off x="271600" y="2200000"/>
            <a:ext cx="7550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5"/>
          <p:cNvCxnSpPr/>
          <p:nvPr/>
        </p:nvCxnSpPr>
        <p:spPr>
          <a:xfrm>
            <a:off x="5241950" y="-153900"/>
            <a:ext cx="1321800" cy="3014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5"/>
          <p:cNvCxnSpPr/>
          <p:nvPr/>
        </p:nvCxnSpPr>
        <p:spPr>
          <a:xfrm flipH="1" rot="10800000">
            <a:off x="5857600" y="842000"/>
            <a:ext cx="896400" cy="452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5"/>
          <p:cNvSpPr txBox="1"/>
          <p:nvPr/>
        </p:nvSpPr>
        <p:spPr>
          <a:xfrm>
            <a:off x="6636200" y="1403238"/>
            <a:ext cx="2245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433" name="Google Shape;433;p45"/>
          <p:cNvCxnSpPr/>
          <p:nvPr/>
        </p:nvCxnSpPr>
        <p:spPr>
          <a:xfrm flipH="1">
            <a:off x="4434625" y="2910150"/>
            <a:ext cx="2020500" cy="142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5"/>
          <p:cNvCxnSpPr/>
          <p:nvPr/>
        </p:nvCxnSpPr>
        <p:spPr>
          <a:xfrm>
            <a:off x="5459250" y="3630450"/>
            <a:ext cx="443700" cy="62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45"/>
          <p:cNvSpPr txBox="1"/>
          <p:nvPr/>
        </p:nvSpPr>
        <p:spPr>
          <a:xfrm>
            <a:off x="6065825" y="3420225"/>
            <a:ext cx="29787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36" name="Google Shape;436;p4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46"/>
          <p:cNvSpPr/>
          <p:nvPr/>
        </p:nvSpPr>
        <p:spPr>
          <a:xfrm>
            <a:off x="1309878" y="-228600"/>
            <a:ext cx="5694516" cy="4150656"/>
          </a:xfrm>
          <a:prstGeom prst="irregularSeal2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CLOUD</a:t>
            </a:r>
            <a:endParaRPr b="1" sz="2400"/>
          </a:p>
        </p:txBody>
      </p:sp>
      <p:cxnSp>
        <p:nvCxnSpPr>
          <p:cNvPr id="443" name="Google Shape;443;p46"/>
          <p:cNvCxnSpPr/>
          <p:nvPr/>
        </p:nvCxnSpPr>
        <p:spPr>
          <a:xfrm>
            <a:off x="3648550" y="-280650"/>
            <a:ext cx="0" cy="461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271600" y="2200000"/>
            <a:ext cx="7550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6"/>
          <p:cNvCxnSpPr/>
          <p:nvPr/>
        </p:nvCxnSpPr>
        <p:spPr>
          <a:xfrm>
            <a:off x="5241950" y="-153900"/>
            <a:ext cx="1321800" cy="3014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6"/>
          <p:cNvCxnSpPr/>
          <p:nvPr/>
        </p:nvCxnSpPr>
        <p:spPr>
          <a:xfrm flipH="1" rot="10800000">
            <a:off x="5857600" y="842000"/>
            <a:ext cx="896400" cy="452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46"/>
          <p:cNvSpPr txBox="1"/>
          <p:nvPr/>
        </p:nvSpPr>
        <p:spPr>
          <a:xfrm>
            <a:off x="6636200" y="1403238"/>
            <a:ext cx="2245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448" name="Google Shape;448;p46"/>
          <p:cNvCxnSpPr/>
          <p:nvPr/>
        </p:nvCxnSpPr>
        <p:spPr>
          <a:xfrm flipH="1">
            <a:off x="4434625" y="2910150"/>
            <a:ext cx="2020500" cy="142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6"/>
          <p:cNvCxnSpPr/>
          <p:nvPr/>
        </p:nvCxnSpPr>
        <p:spPr>
          <a:xfrm>
            <a:off x="5459250" y="3630450"/>
            <a:ext cx="443700" cy="62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6"/>
          <p:cNvSpPr txBox="1"/>
          <p:nvPr/>
        </p:nvSpPr>
        <p:spPr>
          <a:xfrm>
            <a:off x="6065825" y="3420225"/>
            <a:ext cx="29787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181225" y="3138750"/>
            <a:ext cx="3859200" cy="126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=&gt; people like to initialize ReLU neurons with slightly positive biases (e.g. 0.01)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52" name="Google Shape;452;p4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356100" y="3137800"/>
            <a:ext cx="22596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Leaky ReLU</a:t>
            </a:r>
            <a:endParaRPr b="1" sz="2400"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590500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7"/>
          <p:cNvSpPr txBox="1"/>
          <p:nvPr/>
        </p:nvSpPr>
        <p:spPr>
          <a:xfrm>
            <a:off x="3920150" y="304800"/>
            <a:ext cx="5260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Computationally efficient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practice! (e.g. 6x)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b="1" lang="en" sz="2400">
                <a:solidFill>
                  <a:srgbClr val="38761D"/>
                </a:solidFill>
              </a:rPr>
              <a:t>will not “die”.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6348000" y="0"/>
            <a:ext cx="279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[Mass et al., 2013]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[He et al., 2015]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64" name="Google Shape;464;p4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48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471" name="Google Shape;471;p48"/>
          <p:cNvSpPr txBox="1"/>
          <p:nvPr/>
        </p:nvSpPr>
        <p:spPr>
          <a:xfrm>
            <a:off x="309550" y="3051938"/>
            <a:ext cx="22596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Leaky ReLU</a:t>
            </a:r>
            <a:endParaRPr b="1" sz="2400"/>
          </a:p>
        </p:txBody>
      </p:sp>
      <p:sp>
        <p:nvSpPr>
          <p:cNvPr id="472" name="Google Shape;472;p48"/>
          <p:cNvSpPr txBox="1"/>
          <p:nvPr/>
        </p:nvSpPr>
        <p:spPr>
          <a:xfrm>
            <a:off x="3920150" y="304800"/>
            <a:ext cx="5260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Make up your own parametric rectifier!  (Project idea!!!)</a:t>
            </a:r>
            <a:endParaRPr sz="2400">
              <a:solidFill>
                <a:srgbClr val="38761D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How about shifting the hinge?</a:t>
            </a:r>
            <a:endParaRPr sz="2400">
              <a:solidFill>
                <a:srgbClr val="38761D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How about shifting the slope?</a:t>
            </a:r>
            <a:endParaRPr sz="2400">
              <a:solidFill>
                <a:srgbClr val="38761D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How about changing the shape of the right side?</a:t>
            </a:r>
            <a:endParaRPr sz="2400">
              <a:solidFill>
                <a:srgbClr val="38761D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How about a diversity of ReLU’s. What are pros and cons?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3504638"/>
            <a:ext cx="3419825" cy="52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8"/>
          <p:cNvCxnSpPr/>
          <p:nvPr/>
        </p:nvCxnSpPr>
        <p:spPr>
          <a:xfrm>
            <a:off x="3996950" y="2568325"/>
            <a:ext cx="0" cy="198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9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pic>
        <p:nvPicPr>
          <p:cNvPr id="483" name="Google Shape;4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/>
          <p:cNvSpPr txBox="1"/>
          <p:nvPr/>
        </p:nvSpPr>
        <p:spPr>
          <a:xfrm>
            <a:off x="291450" y="774150"/>
            <a:ext cx="67605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Exponential Linear Units (ELU)</a:t>
            </a:r>
            <a:endParaRPr b="1" sz="2400"/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552825"/>
            <a:ext cx="3802165" cy="7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/>
        </p:nvSpPr>
        <p:spPr>
          <a:xfrm>
            <a:off x="4373100" y="1540075"/>
            <a:ext cx="5260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Most benefits of ReLU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Does not die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-"/>
            </a:pPr>
            <a:r>
              <a:rPr lang="en" sz="2400">
                <a:solidFill>
                  <a:srgbClr val="38761D"/>
                </a:solidFill>
              </a:rPr>
              <a:t>Closer to zero mean outputs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" sz="2400">
                <a:solidFill>
                  <a:srgbClr val="FF0000"/>
                </a:solidFill>
              </a:rPr>
              <a:t>Computation requires exp()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6384925" y="90550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[Clevert et al., 2015]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88" name="Google Shape;488;p4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0"/>
          <p:cNvSpPr txBox="1"/>
          <p:nvPr/>
        </p:nvSpPr>
        <p:spPr>
          <a:xfrm>
            <a:off x="90550" y="90550"/>
            <a:ext cx="8981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Maxout “Neuron”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Does not have the basic form of dot product -&gt; nonlinearity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Char char="-"/>
            </a:pPr>
            <a:r>
              <a:rPr lang="en" sz="3000">
                <a:solidFill>
                  <a:srgbClr val="38761D"/>
                </a:solidFill>
              </a:rPr>
              <a:t>Generalizes ReLU and Leaky ReLU </a:t>
            </a:r>
            <a:endParaRPr sz="3000">
              <a:solidFill>
                <a:srgbClr val="38761D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Char char="-"/>
            </a:pPr>
            <a:r>
              <a:rPr lang="en" sz="3000">
                <a:solidFill>
                  <a:srgbClr val="38761D"/>
                </a:solidFill>
              </a:rPr>
              <a:t>Linear Regime! Does not saturate! Does not die!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750350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/>
        </p:nvSpPr>
        <p:spPr>
          <a:xfrm>
            <a:off x="456450" y="3538400"/>
            <a:ext cx="8283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Problem: doubles the number of parameters/neuron :(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6229575" y="90550"/>
            <a:ext cx="279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[Goodfellow et al., 2013]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98" name="Google Shape;498;p5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51"/>
          <p:cNvSpPr txBox="1"/>
          <p:nvPr/>
        </p:nvSpPr>
        <p:spPr>
          <a:xfrm>
            <a:off x="90550" y="90550"/>
            <a:ext cx="8981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TLDR: In practice: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325925" y="941550"/>
            <a:ext cx="88182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Use </a:t>
            </a:r>
            <a:r>
              <a:rPr lang="en" sz="3000">
                <a:solidFill>
                  <a:srgbClr val="38761D"/>
                </a:solidFill>
              </a:rPr>
              <a:t>ReLU</a:t>
            </a:r>
            <a:r>
              <a:rPr lang="en" sz="3000"/>
              <a:t>. Be careful with your learning rates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Try out </a:t>
            </a:r>
            <a:r>
              <a:rPr lang="en" sz="3000">
                <a:solidFill>
                  <a:srgbClr val="BF9000"/>
                </a:solidFill>
              </a:rPr>
              <a:t>Leaky ReLU / Maxout / ELU</a:t>
            </a:r>
            <a:endParaRPr sz="3000">
              <a:solidFill>
                <a:srgbClr val="BF9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Try out </a:t>
            </a:r>
            <a:r>
              <a:rPr lang="en" sz="3000">
                <a:solidFill>
                  <a:srgbClr val="FF0000"/>
                </a:solidFill>
              </a:rPr>
              <a:t>tanh</a:t>
            </a:r>
            <a:r>
              <a:rPr lang="en" sz="3000"/>
              <a:t> but don’t expect much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Char char="-"/>
            </a:pPr>
            <a:r>
              <a:rPr lang="en" sz="3000">
                <a:solidFill>
                  <a:srgbClr val="FF0000"/>
                </a:solidFill>
              </a:rPr>
              <a:t>Don’t use sigmoid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851275" y="958775"/>
            <a:ext cx="68094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Mini-batch SGD</a:t>
            </a:r>
            <a:endParaRPr sz="3000"/>
          </a:p>
        </p:txBody>
      </p:sp>
      <p:sp>
        <p:nvSpPr>
          <p:cNvPr id="107" name="Google Shape;107;p18"/>
          <p:cNvSpPr txBox="1"/>
          <p:nvPr/>
        </p:nvSpPr>
        <p:spPr>
          <a:xfrm>
            <a:off x="851275" y="1725875"/>
            <a:ext cx="8168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Loop: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Sample</a:t>
            </a:r>
            <a:r>
              <a:rPr lang="en" sz="3000"/>
              <a:t> a batch of data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Forward</a:t>
            </a:r>
            <a:r>
              <a:rPr lang="en" sz="3000"/>
              <a:t> prop it through the graph, get loss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Backprop</a:t>
            </a:r>
            <a:r>
              <a:rPr lang="en" sz="3000"/>
              <a:t> to calculate the gradients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Update</a:t>
            </a:r>
            <a:r>
              <a:rPr lang="en" sz="3000"/>
              <a:t> the parameters using the gradient</a:t>
            </a:r>
            <a:endParaRPr sz="3000"/>
          </a:p>
        </p:txBody>
      </p:sp>
      <p:sp>
        <p:nvSpPr>
          <p:cNvPr id="108" name="Google Shape;108;p18"/>
          <p:cNvSpPr txBox="1"/>
          <p:nvPr/>
        </p:nvSpPr>
        <p:spPr>
          <a:xfrm>
            <a:off x="115975" y="117223"/>
            <a:ext cx="75447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we are now...</a:t>
            </a:r>
            <a:endParaRPr sz="30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  <a:endParaRPr sz="24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  <p:sp>
        <p:nvSpPr>
          <p:cNvPr id="118" name="Google Shape;118;p19"/>
          <p:cNvSpPr txBox="1"/>
          <p:nvPr/>
        </p:nvSpPr>
        <p:spPr>
          <a:xfrm>
            <a:off x="650150" y="22713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or 3-layer Neural Network</a:t>
            </a:r>
            <a:endParaRPr sz="24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5" y="3213925"/>
            <a:ext cx="5424259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1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 flipH="1" rot="10800000">
            <a:off x="3309850" y="255975"/>
            <a:ext cx="5542800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3157075"/>
            <a:ext cx="5926150" cy="13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1509300" y="91500"/>
            <a:ext cx="6452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Neural Networks: Architectures</a:t>
            </a:r>
            <a:endParaRPr sz="30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2"/>
            <a:ext cx="4604951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 rot="10800000">
            <a:off x="2312400" y="3188150"/>
            <a:ext cx="691800" cy="76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1"/>
          <p:cNvSpPr txBox="1"/>
          <p:nvPr/>
        </p:nvSpPr>
        <p:spPr>
          <a:xfrm>
            <a:off x="3196900" y="3906350"/>
            <a:ext cx="4650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“Fully-connected” layers</a:t>
            </a:r>
            <a:endParaRPr b="1" sz="1800"/>
          </a:p>
        </p:txBody>
      </p:sp>
      <p:cxnSp>
        <p:nvCxnSpPr>
          <p:cNvPr id="143" name="Google Shape;143;p21"/>
          <p:cNvCxnSpPr/>
          <p:nvPr/>
        </p:nvCxnSpPr>
        <p:spPr>
          <a:xfrm rot="10800000">
            <a:off x="3030525" y="2899100"/>
            <a:ext cx="336300" cy="936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1"/>
          <p:cNvSpPr txBox="1"/>
          <p:nvPr/>
        </p:nvSpPr>
        <p:spPr>
          <a:xfrm>
            <a:off x="0" y="351745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“2-layer Neural Net”, 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“1-hidden-layer Neural Net”</a:t>
            </a:r>
            <a:endParaRPr sz="1800"/>
          </a:p>
        </p:txBody>
      </p:sp>
      <p:sp>
        <p:nvSpPr>
          <p:cNvPr id="145" name="Google Shape;145;p21"/>
          <p:cNvSpPr txBox="1"/>
          <p:nvPr/>
        </p:nvSpPr>
        <p:spPr>
          <a:xfrm>
            <a:off x="5714125" y="326690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“3-layer Neural Net”, 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“2-hidden-layer Neural Net”</a:t>
            </a:r>
            <a:endParaRPr sz="1800"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820675" y="496725"/>
            <a:ext cx="8025000" cy="3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Training Neural Networks </a:t>
            </a:r>
            <a:endParaRPr sz="4800"/>
          </a:p>
        </p:txBody>
      </p:sp>
      <p:sp>
        <p:nvSpPr>
          <p:cNvPr id="153" name="Google Shape;153;p22"/>
          <p:cNvSpPr txBox="1"/>
          <p:nvPr/>
        </p:nvSpPr>
        <p:spPr>
          <a:xfrm>
            <a:off x="3138075" y="3174175"/>
            <a:ext cx="5230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bit of history...</a:t>
            </a:r>
            <a:endParaRPr sz="2400"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124875" y="107050"/>
            <a:ext cx="2993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 bit of history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23"/>
          <p:cNvSpPr txBox="1"/>
          <p:nvPr/>
        </p:nvSpPr>
        <p:spPr>
          <a:xfrm>
            <a:off x="289425" y="39295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</a:rPr>
              <a:t>Frank Rosenblatt, ~1957: Perceptron</a:t>
            </a:r>
            <a:endParaRPr i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5" y="193450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309650" y="774150"/>
            <a:ext cx="53097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b="1" lang="en" sz="1600"/>
              <a:t>Mark I Perceptron</a:t>
            </a:r>
            <a:r>
              <a:rPr lang="en" sz="1600"/>
              <a:t> machine was the first implementation of the perceptron algorithm.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machine was connected to a camera that used 20×20 cadmium sulfide photocells to produce a 400-pixel image.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recognized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letters of the alphabet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25" y="2257425"/>
            <a:ext cx="2286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3514613"/>
            <a:ext cx="29718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289425" y="3223975"/>
            <a:ext cx="16758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update rule: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827" y="2961150"/>
            <a:ext cx="1697274" cy="96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